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22" r:id="rId2"/>
    <p:sldId id="279" r:id="rId3"/>
    <p:sldId id="276" r:id="rId4"/>
    <p:sldId id="300" r:id="rId5"/>
    <p:sldId id="263" r:id="rId6"/>
    <p:sldId id="298" r:id="rId7"/>
    <p:sldId id="299" r:id="rId8"/>
    <p:sldId id="323" r:id="rId9"/>
    <p:sldId id="275" r:id="rId10"/>
    <p:sldId id="266" r:id="rId11"/>
    <p:sldId id="260" r:id="rId12"/>
    <p:sldId id="296" r:id="rId13"/>
    <p:sldId id="297" r:id="rId14"/>
    <p:sldId id="304" r:id="rId15"/>
    <p:sldId id="305" r:id="rId16"/>
    <p:sldId id="306" r:id="rId17"/>
    <p:sldId id="308" r:id="rId18"/>
    <p:sldId id="307" r:id="rId19"/>
    <p:sldId id="309" r:id="rId20"/>
    <p:sldId id="310" r:id="rId21"/>
    <p:sldId id="311" r:id="rId22"/>
    <p:sldId id="314" r:id="rId23"/>
    <p:sldId id="312" r:id="rId24"/>
    <p:sldId id="316" r:id="rId25"/>
    <p:sldId id="317" r:id="rId26"/>
    <p:sldId id="324" r:id="rId27"/>
    <p:sldId id="325" r:id="rId28"/>
    <p:sldId id="326" r:id="rId29"/>
    <p:sldId id="327" r:id="rId30"/>
    <p:sldId id="321" r:id="rId31"/>
    <p:sldId id="319" r:id="rId32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93" autoAdjust="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07756-A50F-4443-9B26-EE703509B912}" type="datetimeFigureOut">
              <a:rPr lang="de-DE" smtClean="0"/>
              <a:t>12.04.2023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1C158-B93E-4F5B-B3FE-4A5954CF4C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746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A591F-C8DD-4997-AF88-9071691233DE}" type="datetimeFigureOut">
              <a:rPr lang="de-DE" smtClean="0"/>
              <a:t>12.04.2023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B58FB-2947-4DBE-AD32-6EAC63BF95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045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4ED4-836E-423F-B441-664A10424482}" type="datetimeFigureOut">
              <a:rPr lang="de-DE" smtClean="0"/>
              <a:t>12.04.2023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10F2-B6F9-41C9-9B12-F376FF8C89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595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4ED4-836E-423F-B441-664A10424482}" type="datetimeFigureOut">
              <a:rPr lang="de-DE" smtClean="0"/>
              <a:t>12.04.2023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10F2-B6F9-41C9-9B12-F376FF8C89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5277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4ED4-836E-423F-B441-664A10424482}" type="datetimeFigureOut">
              <a:rPr lang="de-DE" smtClean="0"/>
              <a:t>12.04.2023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10F2-B6F9-41C9-9B12-F376FF8C89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769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4ED4-836E-423F-B441-664A10424482}" type="datetimeFigureOut">
              <a:rPr lang="de-DE" smtClean="0"/>
              <a:t>12.04.2023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10F2-B6F9-41C9-9B12-F376FF8C89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386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4ED4-836E-423F-B441-664A10424482}" type="datetimeFigureOut">
              <a:rPr lang="de-DE" smtClean="0"/>
              <a:t>12.04.2023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10F2-B6F9-41C9-9B12-F376FF8C89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93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4ED4-836E-423F-B441-664A10424482}" type="datetimeFigureOut">
              <a:rPr lang="de-DE" smtClean="0"/>
              <a:t>12.04.2023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10F2-B6F9-41C9-9B12-F376FF8C89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38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4ED4-836E-423F-B441-664A10424482}" type="datetimeFigureOut">
              <a:rPr lang="de-DE" smtClean="0"/>
              <a:t>12.04.2023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10F2-B6F9-41C9-9B12-F376FF8C89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649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4ED4-836E-423F-B441-664A10424482}" type="datetimeFigureOut">
              <a:rPr lang="de-DE" smtClean="0"/>
              <a:t>12.04.2023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10F2-B6F9-41C9-9B12-F376FF8C89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99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4ED4-836E-423F-B441-664A10424482}" type="datetimeFigureOut">
              <a:rPr lang="de-DE" smtClean="0"/>
              <a:t>12.04.2023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10F2-B6F9-41C9-9B12-F376FF8C89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33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4ED4-836E-423F-B441-664A10424482}" type="datetimeFigureOut">
              <a:rPr lang="de-DE" smtClean="0"/>
              <a:t>12.04.2023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10F2-B6F9-41C9-9B12-F376FF8C89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32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4ED4-836E-423F-B441-664A10424482}" type="datetimeFigureOut">
              <a:rPr lang="de-DE" smtClean="0"/>
              <a:t>12.04.2023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10F2-B6F9-41C9-9B12-F376FF8C89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670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64ED4-836E-423F-B441-664A10424482}" type="datetimeFigureOut">
              <a:rPr lang="de-DE" smtClean="0"/>
              <a:t>12.04.2023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410F2-B6F9-41C9-9B12-F376FF8C89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8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campusmanagement@khsb-berlin.de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48682"/>
            <a:ext cx="8134672" cy="1728191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19672" y="3717032"/>
            <a:ext cx="6440760" cy="2927176"/>
          </a:xfrm>
        </p:spPr>
        <p:txBody>
          <a:bodyPr>
            <a:normAutofit fontScale="92500" lnSpcReduction="10000"/>
          </a:bodyPr>
          <a:lstStyle/>
          <a:p>
            <a:endParaRPr lang="de-DE" sz="200" dirty="0"/>
          </a:p>
          <a:p>
            <a:r>
              <a:rPr lang="de-DE" sz="2400" dirty="0"/>
              <a:t> </a:t>
            </a:r>
            <a:r>
              <a:rPr lang="de-DE" sz="2400" b="1" dirty="0">
                <a:solidFill>
                  <a:schemeClr val="tx1"/>
                </a:solidFill>
                <a:latin typeface="Frutiger LT 45 Light" panose="020B0402020204020204" pitchFamily="34" charset="0"/>
              </a:rPr>
              <a:t>Einführung in die Studienorganisation </a:t>
            </a:r>
          </a:p>
          <a:p>
            <a:r>
              <a:rPr lang="de-DE" sz="2400" b="1" dirty="0">
                <a:solidFill>
                  <a:schemeClr val="tx1"/>
                </a:solidFill>
                <a:latin typeface="Frutiger LT 45 Light" panose="020B0402020204020204" pitchFamily="34" charset="0"/>
              </a:rPr>
              <a:t>Erklärung Rahmen- &amp; Verlaufsplan </a:t>
            </a:r>
          </a:p>
          <a:p>
            <a:r>
              <a:rPr lang="de-DE" sz="2400" b="1" dirty="0">
                <a:solidFill>
                  <a:schemeClr val="tx1"/>
                </a:solidFill>
                <a:latin typeface="Frutiger LT 45 Light" panose="020B0402020204020204" pitchFamily="34" charset="0"/>
              </a:rPr>
              <a:t>und der elektronischen Einschreibung </a:t>
            </a:r>
            <a:endParaRPr lang="de-DE" sz="2400" b="1" dirty="0" smtClean="0">
              <a:solidFill>
                <a:schemeClr val="tx1"/>
              </a:solidFill>
              <a:latin typeface="Frutiger LT 45 Light" panose="020B0402020204020204" pitchFamily="34" charset="0"/>
            </a:endParaRPr>
          </a:p>
          <a:p>
            <a:endParaRPr lang="de-DE" sz="2400" b="1" dirty="0">
              <a:solidFill>
                <a:schemeClr val="tx1"/>
              </a:solidFill>
              <a:latin typeface="Frutiger LT 45 Light" panose="020B0402020204020204" pitchFamily="34" charset="0"/>
            </a:endParaRPr>
          </a:p>
          <a:p>
            <a:endParaRPr lang="de-DE" sz="2200" b="1" dirty="0">
              <a:solidFill>
                <a:schemeClr val="tx1"/>
              </a:solidFill>
              <a:latin typeface="Frutiger LT 45 Light" panose="020B0402020204020204" pitchFamily="34" charset="0"/>
            </a:endParaRPr>
          </a:p>
          <a:p>
            <a:r>
              <a:rPr lang="de-DE" sz="1800" dirty="0">
                <a:solidFill>
                  <a:schemeClr val="tx1"/>
                </a:solidFill>
                <a:latin typeface="Frutiger LT 45 Light" panose="020B0402020204020204" pitchFamily="34" charset="0"/>
              </a:rPr>
              <a:t>Maren Wersig &amp; </a:t>
            </a:r>
            <a:r>
              <a:rPr lang="de-DE" sz="1800" dirty="0" smtClean="0">
                <a:solidFill>
                  <a:schemeClr val="tx1"/>
                </a:solidFill>
                <a:latin typeface="Frutiger LT 45 Light" panose="020B0402020204020204" pitchFamily="34" charset="0"/>
              </a:rPr>
              <a:t>Christopher </a:t>
            </a:r>
            <a:r>
              <a:rPr lang="de-DE" sz="1800" dirty="0">
                <a:solidFill>
                  <a:schemeClr val="tx1"/>
                </a:solidFill>
                <a:latin typeface="Frutiger LT 45 Light" panose="020B0402020204020204" pitchFamily="34" charset="0"/>
              </a:rPr>
              <a:t>Wenkel &amp; </a:t>
            </a:r>
            <a:r>
              <a:rPr lang="de-DE" sz="1800" dirty="0" smtClean="0">
                <a:solidFill>
                  <a:schemeClr val="tx1"/>
                </a:solidFill>
                <a:latin typeface="Frutiger LT 45 Light" panose="020B0402020204020204" pitchFamily="34" charset="0"/>
              </a:rPr>
              <a:t>Karin </a:t>
            </a:r>
            <a:r>
              <a:rPr lang="de-DE" sz="1800" dirty="0">
                <a:solidFill>
                  <a:schemeClr val="tx1"/>
                </a:solidFill>
                <a:latin typeface="Frutiger LT 45 Light" panose="020B0402020204020204" pitchFamily="34" charset="0"/>
              </a:rPr>
              <a:t>Szczesny </a:t>
            </a:r>
            <a:endParaRPr lang="de-DE" sz="1800" dirty="0" smtClean="0">
              <a:solidFill>
                <a:schemeClr val="tx1"/>
              </a:solidFill>
              <a:latin typeface="Frutiger LT 45 Light" panose="020B0402020204020204" pitchFamily="34" charset="0"/>
            </a:endParaRPr>
          </a:p>
          <a:p>
            <a:r>
              <a:rPr lang="de-DE" sz="1800" dirty="0" smtClean="0">
                <a:solidFill>
                  <a:schemeClr val="tx1"/>
                </a:solidFill>
                <a:latin typeface="Frutiger LT 45 Light" panose="020B0402020204020204" pitchFamily="34" charset="0"/>
              </a:rPr>
              <a:t>studienorganisation@khsb-berlin.de</a:t>
            </a:r>
          </a:p>
          <a:p>
            <a:r>
              <a:rPr lang="de-DE" sz="1800" dirty="0" smtClean="0">
                <a:solidFill>
                  <a:schemeClr val="tx1"/>
                </a:solidFill>
                <a:latin typeface="Frutiger LT 45 Light" panose="020B0402020204020204" pitchFamily="34" charset="0"/>
              </a:rPr>
              <a:t>Tel. 030 501010-15 / 030 501010-85</a:t>
            </a:r>
          </a:p>
          <a:p>
            <a:endParaRPr lang="de-DE" b="1" dirty="0">
              <a:solidFill>
                <a:schemeClr val="tx1"/>
              </a:solidFill>
              <a:latin typeface="Frutiger LT 45 Light" panose="020B0402020204020204" pitchFamily="34" charset="0"/>
            </a:endParaRPr>
          </a:p>
          <a:p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7"/>
            <a:ext cx="7982669" cy="242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67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19" y="481156"/>
            <a:ext cx="8892481" cy="526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78440" y="5751064"/>
            <a:ext cx="252028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Frutiger LT 45 Light" panose="020B0402020204020204" pitchFamily="34" charset="0"/>
              </a:rPr>
              <a:t>LVs in den Modulbausteinen 03.2 und 03.3 </a:t>
            </a:r>
          </a:p>
          <a:p>
            <a:r>
              <a:rPr lang="de-DE" sz="1000" dirty="0" smtClean="0">
                <a:latin typeface="Frutiger LT 45 Light" panose="020B0402020204020204" pitchFamily="34" charset="0"/>
              </a:rPr>
              <a:t>je nach gewähltem Studienprofil</a:t>
            </a:r>
            <a:endParaRPr lang="de-DE" sz="1000" dirty="0">
              <a:latin typeface="Frutiger LT 45 Light" panose="020B0402020204020204" pitchFamily="34" charset="0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133133" y="2996952"/>
            <a:ext cx="670936" cy="24873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31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b="1" dirty="0" smtClean="0"/>
          </a:p>
          <a:p>
            <a:endParaRPr lang="de-DE" b="1" dirty="0"/>
          </a:p>
          <a:p>
            <a:endParaRPr lang="de-DE" b="1" dirty="0" smtClean="0"/>
          </a:p>
          <a:p>
            <a:endParaRPr lang="de-DE" b="1" dirty="0"/>
          </a:p>
          <a:p>
            <a:endParaRPr lang="de-DE" b="1" dirty="0" smtClean="0"/>
          </a:p>
          <a:p>
            <a:endParaRPr lang="de-DE" b="1" dirty="0"/>
          </a:p>
          <a:p>
            <a:endParaRPr lang="de-DE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2" y="784350"/>
            <a:ext cx="8853916" cy="572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720208" y="332656"/>
            <a:ext cx="4244280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Frutiger LT 45 Light" panose="020B0402020204020204" pitchFamily="34" charset="0"/>
              </a:rPr>
              <a:t>zu finden im Vorlesungsverzeichnis auf unserer Homepage</a:t>
            </a:r>
            <a:endParaRPr lang="de-DE" sz="1200" dirty="0">
              <a:latin typeface="Frutiger LT 45 Light" panose="020B04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65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>
            <a:no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Präsenzübersichten für den Studiengang</a:t>
            </a:r>
            <a:br>
              <a:rPr lang="de-DE" sz="3200" b="1" dirty="0" smtClean="0">
                <a:latin typeface="Frutiger LT 45 Light" panose="020B0402020204020204" pitchFamily="34" charset="0"/>
              </a:rPr>
            </a:br>
            <a:r>
              <a:rPr lang="de-DE" sz="3200" b="1" dirty="0" smtClean="0">
                <a:latin typeface="Frutiger LT 45 Light" panose="020B0402020204020204" pitchFamily="34" charset="0"/>
              </a:rPr>
              <a:t>M.A. Bildung und Beratung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2924944"/>
            <a:ext cx="8496944" cy="3168352"/>
          </a:xfrm>
        </p:spPr>
        <p:txBody>
          <a:bodyPr>
            <a:normAutofit/>
          </a:bodyPr>
          <a:lstStyle/>
          <a:p>
            <a:r>
              <a:rPr lang="de-DE" sz="2800" dirty="0" smtClean="0">
                <a:latin typeface="Frutiger LT 45 Light" panose="020B0402020204020204" pitchFamily="34" charset="0"/>
              </a:rPr>
              <a:t>„Stundenplan“ für die im Vorfeld festgelegten Präsenzwochen</a:t>
            </a:r>
          </a:p>
          <a:p>
            <a:r>
              <a:rPr lang="de-DE" sz="2800" dirty="0" smtClean="0">
                <a:latin typeface="Frutiger LT 45 Light" panose="020B0402020204020204" pitchFamily="34" charset="0"/>
              </a:rPr>
              <a:t>einzelne LVs wählbar</a:t>
            </a:r>
          </a:p>
          <a:p>
            <a:r>
              <a:rPr lang="de-DE" sz="2800" dirty="0" smtClean="0">
                <a:latin typeface="Frutiger LT 45 Light" panose="020B0402020204020204" pitchFamily="34" charset="0"/>
              </a:rPr>
              <a:t>zu finden im Vorlesungsverzeichnis auf unserer Homepage</a:t>
            </a:r>
            <a:endParaRPr lang="de-DE" sz="2800" dirty="0">
              <a:latin typeface="Frutiger LT 45 Light" panose="020B0402020204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8861"/>
            <a:ext cx="2398509" cy="72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77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969723"/>
            <a:ext cx="9124853" cy="463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22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3204" y="2204864"/>
            <a:ext cx="8229600" cy="2764903"/>
          </a:xfrm>
        </p:spPr>
        <p:txBody>
          <a:bodyPr>
            <a:noAutofit/>
          </a:bodyPr>
          <a:lstStyle/>
          <a:p>
            <a:r>
              <a:rPr lang="de-DE" sz="2800" dirty="0" smtClean="0">
                <a:latin typeface="Frutiger LT 45 Light" panose="020B0402020204020204" pitchFamily="34" charset="0"/>
              </a:rPr>
              <a:t>Open Campus ist das Campusmanagementsystem der Hochschule</a:t>
            </a:r>
          </a:p>
          <a:p>
            <a:endParaRPr lang="de-DE" sz="2800" dirty="0" smtClean="0">
              <a:latin typeface="Frutiger LT 45 Light" panose="020B0402020204020204" pitchFamily="34" charset="0"/>
            </a:endParaRPr>
          </a:p>
          <a:p>
            <a:r>
              <a:rPr lang="de-DE" sz="2800" dirty="0" smtClean="0">
                <a:latin typeface="Frutiger LT 45 Light" panose="020B0402020204020204" pitchFamily="34" charset="0"/>
              </a:rPr>
              <a:t>ein </a:t>
            </a:r>
            <a:r>
              <a:rPr lang="de-DE" sz="2800" dirty="0">
                <a:latin typeface="Frutiger LT 45 Light" panose="020B0402020204020204" pitchFamily="34" charset="0"/>
              </a:rPr>
              <a:t>Programm, dass die Website, alle </a:t>
            </a:r>
            <a:r>
              <a:rPr lang="de-DE" sz="2800" dirty="0" smtClean="0">
                <a:latin typeface="Frutiger LT 45 Light" panose="020B0402020204020204" pitchFamily="34" charset="0"/>
              </a:rPr>
              <a:t>Datenbanken und </a:t>
            </a:r>
            <a:r>
              <a:rPr lang="de-DE" sz="2800" dirty="0">
                <a:latin typeface="Frutiger LT 45 Light" panose="020B0402020204020204" pitchFamily="34" charset="0"/>
              </a:rPr>
              <a:t>alle Abläufe rund um </a:t>
            </a:r>
            <a:r>
              <a:rPr lang="de-DE" sz="2800" dirty="0" smtClean="0">
                <a:latin typeface="Frutiger LT 45 Light" panose="020B0402020204020204" pitchFamily="34" charset="0"/>
              </a:rPr>
              <a:t>Ihr </a:t>
            </a:r>
            <a:r>
              <a:rPr lang="de-DE" sz="2800" dirty="0">
                <a:latin typeface="Frutiger LT 45 Light" panose="020B0402020204020204" pitchFamily="34" charset="0"/>
              </a:rPr>
              <a:t>Studium </a:t>
            </a:r>
            <a:r>
              <a:rPr lang="de-DE" sz="2800" dirty="0" smtClean="0">
                <a:latin typeface="Frutiger LT 45 Light" panose="020B0402020204020204" pitchFamily="34" charset="0"/>
              </a:rPr>
              <a:t>abbildet</a:t>
            </a:r>
            <a:endParaRPr lang="de-DE" sz="2800" dirty="0">
              <a:latin typeface="Frutiger LT 45 Light" panose="020B0402020204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11560" y="1061447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latin typeface="Frutiger LT 45 Light" panose="020B0402020204020204" pitchFamily="34" charset="0"/>
              </a:rPr>
              <a:t>Open Campus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8861"/>
            <a:ext cx="2398509" cy="72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72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" t="8669" r="10657" b="9206"/>
          <a:stretch/>
        </p:blipFill>
        <p:spPr bwMode="auto">
          <a:xfrm>
            <a:off x="31065" y="1556792"/>
            <a:ext cx="900671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115616" y="764704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latin typeface="Frutiger LT 45 Light" panose="020B0402020204020204" pitchFamily="34" charset="0"/>
              </a:rPr>
              <a:t>Einloggen in Open Campus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2362243" y="2086477"/>
            <a:ext cx="720080" cy="5504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 Verbindung mit Pfeil 5"/>
          <p:cNvCxnSpPr/>
          <p:nvPr/>
        </p:nvCxnSpPr>
        <p:spPr>
          <a:xfrm flipH="1" flipV="1">
            <a:off x="3203848" y="2412496"/>
            <a:ext cx="504056" cy="1016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2722282" y="3212975"/>
            <a:ext cx="393795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Frutiger LT 45 Light" panose="020B0402020204020204" pitchFamily="34" charset="0"/>
              </a:rPr>
              <a:t>mit Ihrer studentischen </a:t>
            </a:r>
          </a:p>
          <a:p>
            <a:pPr algn="ctr"/>
            <a:r>
              <a:rPr lang="de-DE" dirty="0" smtClean="0">
                <a:latin typeface="Frutiger LT 45 Light" panose="020B0402020204020204" pitchFamily="34" charset="0"/>
              </a:rPr>
              <a:t>E-Mail-Adresse und Ihrem selbst vergebenen Passwort für OpenCampus im Bewerbungsprozess</a:t>
            </a:r>
          </a:p>
        </p:txBody>
      </p:sp>
    </p:spTree>
    <p:extLst>
      <p:ext uri="{BB962C8B-B14F-4D97-AF65-F5344CB8AC3E}">
        <p14:creationId xmlns:p14="http://schemas.microsoft.com/office/powerpoint/2010/main" val="21188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Das Open Campus-Menü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1" r="1627" b="6023"/>
          <a:stretch/>
        </p:blipFill>
        <p:spPr bwMode="auto">
          <a:xfrm>
            <a:off x="0" y="1659870"/>
            <a:ext cx="909991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>
          <a:xfrm>
            <a:off x="23795" y="1556792"/>
            <a:ext cx="1259632" cy="5504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72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Das Schwarze Brett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3" r="1489" b="5692"/>
          <a:stretch/>
        </p:blipFill>
        <p:spPr bwMode="auto">
          <a:xfrm>
            <a:off x="0" y="1484784"/>
            <a:ext cx="914833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0" y="1700808"/>
            <a:ext cx="1259632" cy="4064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115616" y="573325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rutiger LT 45 Light" panose="020B0402020204020204" pitchFamily="34" charset="0"/>
              </a:rPr>
              <a:t>Dort können Informationen über Jobs, Gesuche und Angebote etc. </a:t>
            </a:r>
            <a:r>
              <a:rPr lang="de-DE" dirty="0" smtClean="0">
                <a:latin typeface="Frutiger LT 45 Light" panose="020B0402020204020204" pitchFamily="34" charset="0"/>
              </a:rPr>
              <a:t>eingestellt </a:t>
            </a:r>
            <a:r>
              <a:rPr lang="de-DE" dirty="0">
                <a:latin typeface="Frutiger LT 45 Light" panose="020B0402020204020204" pitchFamily="34" charset="0"/>
              </a:rPr>
              <a:t>werden. </a:t>
            </a:r>
          </a:p>
        </p:txBody>
      </p:sp>
    </p:spTree>
    <p:extLst>
      <p:ext uri="{BB962C8B-B14F-4D97-AF65-F5344CB8AC3E}">
        <p14:creationId xmlns:p14="http://schemas.microsoft.com/office/powerpoint/2010/main" val="126543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Moodle und </a:t>
            </a:r>
            <a:r>
              <a:rPr lang="de-DE" sz="3200" b="1" dirty="0" err="1" smtClean="0">
                <a:latin typeface="Frutiger LT 45 Light" panose="020B0402020204020204" pitchFamily="34" charset="0"/>
              </a:rPr>
              <a:t>Webex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1" r="1627" b="6023"/>
          <a:stretch/>
        </p:blipFill>
        <p:spPr bwMode="auto">
          <a:xfrm>
            <a:off x="-13131" y="1340768"/>
            <a:ext cx="9157131" cy="40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-2589" y="2108455"/>
            <a:ext cx="82758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403648" y="5733256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Frutiger LT 45 Light" panose="020B0402020204020204" pitchFamily="34" charset="0"/>
              </a:rPr>
              <a:t>Hier öffnen sich neue Tabs in Ihrem Browser, sodass Sie sich dort entweder für Moodle oder </a:t>
            </a:r>
            <a:r>
              <a:rPr lang="de-DE" dirty="0" err="1" smtClean="0">
                <a:latin typeface="Frutiger LT 45 Light" panose="020B0402020204020204" pitchFamily="34" charset="0"/>
              </a:rPr>
              <a:t>Webex</a:t>
            </a:r>
            <a:r>
              <a:rPr lang="de-DE" dirty="0" smtClean="0">
                <a:latin typeface="Frutiger LT 45 Light" panose="020B0402020204020204" pitchFamily="34" charset="0"/>
              </a:rPr>
              <a:t> einloggen können.</a:t>
            </a:r>
          </a:p>
          <a:p>
            <a:pPr algn="ctr"/>
            <a:r>
              <a:rPr lang="de-DE" dirty="0" smtClean="0">
                <a:latin typeface="Frutiger LT 45 Light" panose="020B0402020204020204" pitchFamily="34" charset="0"/>
              </a:rPr>
              <a:t>Beachten Sie: Der Menüpunkt QIS ist für Sie nicht relevant!</a:t>
            </a:r>
            <a:endParaRPr lang="de-DE" dirty="0">
              <a:latin typeface="Frutiger LT 45 Light" panose="020B0402020204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483768" y="3284984"/>
            <a:ext cx="4464496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u="sng" dirty="0" smtClean="0">
                <a:latin typeface="Frutiger LT 45 Light" panose="020B0402020204020204" pitchFamily="34" charset="0"/>
              </a:rPr>
              <a:t>Moodle:</a:t>
            </a:r>
            <a:r>
              <a:rPr lang="de-DE" dirty="0" smtClean="0">
                <a:latin typeface="Frutiger LT 45 Light" panose="020B0402020204020204" pitchFamily="34" charset="0"/>
              </a:rPr>
              <a:t> Lernplattform, auf der die Lehrenden beispielsweise Literatur und Foren zum Austausch zur Verfügung stellen</a:t>
            </a:r>
          </a:p>
          <a:p>
            <a:r>
              <a:rPr lang="de-DE" u="sng" dirty="0" err="1" smtClean="0">
                <a:latin typeface="Frutiger LT 45 Light" panose="020B0402020204020204" pitchFamily="34" charset="0"/>
              </a:rPr>
              <a:t>Webex</a:t>
            </a:r>
            <a:r>
              <a:rPr lang="de-DE" u="sng" dirty="0" smtClean="0">
                <a:latin typeface="Frutiger LT 45 Light" panose="020B0402020204020204" pitchFamily="34" charset="0"/>
              </a:rPr>
              <a:t>: </a:t>
            </a:r>
            <a:r>
              <a:rPr lang="de-DE" dirty="0" smtClean="0">
                <a:latin typeface="Frutiger LT 45 Light" panose="020B0402020204020204" pitchFamily="34" charset="0"/>
              </a:rPr>
              <a:t>Programm für Videokonferenzen</a:t>
            </a:r>
            <a:endParaRPr lang="de-DE" dirty="0">
              <a:latin typeface="Frutiger LT 45 Light" panose="020B04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33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Die Praxisstellen-Datenbank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3" r="1998" b="10818"/>
          <a:stretch/>
        </p:blipFill>
        <p:spPr bwMode="auto">
          <a:xfrm>
            <a:off x="28207" y="1484784"/>
            <a:ext cx="9115793" cy="377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0" y="2679838"/>
            <a:ext cx="108012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971600" y="558924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Frutiger LT 45 Light" panose="020B0402020204020204" pitchFamily="34" charset="0"/>
              </a:rPr>
              <a:t>Die Praxisstellen-Datenbank dient der Suche nach Praxisstellen.</a:t>
            </a:r>
          </a:p>
          <a:p>
            <a:pPr algn="ctr"/>
            <a:r>
              <a:rPr lang="de-DE" dirty="0" smtClean="0">
                <a:latin typeface="Frutiger LT 45 Light" panose="020B0402020204020204" pitchFamily="34" charset="0"/>
              </a:rPr>
              <a:t>(vorrangig für Studierende der Bachelor-Vollzeitstudiengänge)</a:t>
            </a:r>
            <a:endParaRPr lang="de-DE" dirty="0">
              <a:latin typeface="Frutiger LT 45 Light" panose="020B04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67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Der schnellste Weg zum Vorlesungsverzeichnis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" t="8669" r="10657" b="9206"/>
          <a:stretch/>
        </p:blipFill>
        <p:spPr bwMode="auto">
          <a:xfrm>
            <a:off x="31065" y="1556792"/>
            <a:ext cx="900671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6893654" y="5769286"/>
            <a:ext cx="180020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 Verbindung mit Pfeil 5"/>
          <p:cNvCxnSpPr/>
          <p:nvPr/>
        </p:nvCxnSpPr>
        <p:spPr>
          <a:xfrm flipH="1" flipV="1">
            <a:off x="8441826" y="6276510"/>
            <a:ext cx="378646" cy="392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514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Bibliotheksarbeitsplatz Carrel buchen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3" r="1320" b="6295"/>
          <a:stretch/>
        </p:blipFill>
        <p:spPr bwMode="auto">
          <a:xfrm>
            <a:off x="0" y="1484784"/>
            <a:ext cx="9144000" cy="399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619672" y="568505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Frutiger LT 45 Light" panose="020B0402020204020204" pitchFamily="34" charset="0"/>
              </a:rPr>
              <a:t>Unsere Bibliothek stellt Ihnen einen reservierbaren Arbeitsplatz zur Verfügung. Diesen können Sie hier buchen. </a:t>
            </a:r>
            <a:endParaRPr lang="de-DE" dirty="0">
              <a:latin typeface="Frutiger LT 45 Light" panose="020B0402020204020204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07504" y="3068960"/>
            <a:ext cx="108012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183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6" r="2792" b="12554"/>
          <a:stretch/>
        </p:blipFill>
        <p:spPr bwMode="auto">
          <a:xfrm>
            <a:off x="33045" y="1556792"/>
            <a:ext cx="9051514" cy="364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Lehrveranstaltungen (Kurse) buchen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0" y="3573016"/>
            <a:ext cx="108012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5796136" y="1811265"/>
            <a:ext cx="273630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Frutiger LT 45 Light" panose="020B0402020204020204" pitchFamily="34" charset="0"/>
              </a:rPr>
              <a:t>(beispielhafte Darstellung)</a:t>
            </a:r>
            <a:endParaRPr lang="de-DE" dirty="0">
              <a:latin typeface="Frutiger LT 45 Light" panose="020B0402020204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23421" y="564402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Frutiger LT 45 Light" panose="020B0402020204020204" pitchFamily="34" charset="0"/>
              </a:rPr>
              <a:t>Hier werden zu gegebener Zeit alle Lehrveranstaltungen angezeigt, </a:t>
            </a:r>
            <a:br>
              <a:rPr lang="de-DE" dirty="0" smtClean="0">
                <a:latin typeface="Frutiger LT 45 Light" panose="020B0402020204020204" pitchFamily="34" charset="0"/>
              </a:rPr>
            </a:br>
            <a:r>
              <a:rPr lang="de-DE" dirty="0" smtClean="0">
                <a:latin typeface="Frutiger LT 45 Light" panose="020B0402020204020204" pitchFamily="34" charset="0"/>
              </a:rPr>
              <a:t>die Sie buchen können. </a:t>
            </a:r>
          </a:p>
          <a:p>
            <a:pPr algn="ctr"/>
            <a:r>
              <a:rPr lang="de-DE" dirty="0" smtClean="0">
                <a:latin typeface="Frutiger LT 45 Light" panose="020B0402020204020204" pitchFamily="34" charset="0"/>
              </a:rPr>
              <a:t>Auf dem gleichen Weg können Sie sich auch innerhalb des Buchungszeitraums wieder ausbuchen.</a:t>
            </a:r>
            <a:endParaRPr lang="de-DE" dirty="0">
              <a:latin typeface="Frutiger LT 45 Light" panose="020B0402020204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5" t="37749" r="41238" b="38528"/>
          <a:stretch/>
        </p:blipFill>
        <p:spPr bwMode="auto">
          <a:xfrm>
            <a:off x="3851920" y="4072278"/>
            <a:ext cx="5038606" cy="16269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1547664" y="1628800"/>
            <a:ext cx="864096" cy="144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531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9" b="7865"/>
          <a:stretch/>
        </p:blipFill>
        <p:spPr bwMode="auto">
          <a:xfrm>
            <a:off x="0" y="1780966"/>
            <a:ext cx="9233854" cy="385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Meine Lehrveranstaltungen (Kurse)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403648" y="594928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Frutiger LT 45 Light" panose="020B0402020204020204" pitchFamily="34" charset="0"/>
              </a:rPr>
              <a:t>tabellarische Übersicht all Ihrer gebuchten Lehrveranstaltungen</a:t>
            </a:r>
            <a:endParaRPr lang="de-DE" dirty="0">
              <a:latin typeface="Frutiger LT 45 Light" panose="020B0402020204020204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0" y="4291828"/>
            <a:ext cx="1080120" cy="361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461826" y="1841928"/>
            <a:ext cx="877926" cy="1358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460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Mein Stundenplan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372" y="5445224"/>
            <a:ext cx="8214084" cy="57606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de-DE" sz="2600" dirty="0">
                <a:latin typeface="Frutiger LT 45 Light" panose="020B0402020204020204" pitchFamily="34" charset="0"/>
              </a:rPr>
              <a:t>Hier können Sie all Ihre </a:t>
            </a:r>
            <a:r>
              <a:rPr lang="de-DE" sz="2600" dirty="0" smtClean="0">
                <a:latin typeface="Frutiger LT 45 Light" panose="020B0402020204020204" pitchFamily="34" charset="0"/>
              </a:rPr>
              <a:t>Lehrveranstaltungen einsehen, in die Sie eingebucht sind oder die Sie gewählt haben. 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6" r="3084" b="6320"/>
          <a:stretch/>
        </p:blipFill>
        <p:spPr bwMode="auto">
          <a:xfrm>
            <a:off x="0" y="1223158"/>
            <a:ext cx="9144000" cy="402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107504" y="3535744"/>
            <a:ext cx="108012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6084168" y="1340768"/>
            <a:ext cx="273630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Frutiger LT 45 Light" panose="020B0402020204020204" pitchFamily="34" charset="0"/>
              </a:rPr>
              <a:t>(beispielhafte Darstellung)</a:t>
            </a:r>
            <a:endParaRPr lang="de-DE" dirty="0">
              <a:latin typeface="Frutiger LT 45 Light" panose="020B0402020204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475656" y="1281963"/>
            <a:ext cx="864096" cy="1176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012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Mein Fortschritt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5" r="2437" b="13260"/>
          <a:stretch/>
        </p:blipFill>
        <p:spPr bwMode="auto">
          <a:xfrm>
            <a:off x="0" y="1491311"/>
            <a:ext cx="9117740" cy="364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475656" y="1503187"/>
            <a:ext cx="1008112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e-DE" sz="900" b="1" dirty="0" smtClean="0">
                <a:solidFill>
                  <a:schemeClr val="bg1"/>
                </a:solidFill>
              </a:rPr>
              <a:t>Student Student</a:t>
            </a:r>
            <a:endParaRPr lang="de-DE" sz="900" b="1" dirty="0">
              <a:solidFill>
                <a:schemeClr val="bg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4205" y="4472482"/>
            <a:ext cx="1080120" cy="361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4205" y="5445224"/>
            <a:ext cx="9109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Frutiger LT 45 Light" panose="020B0402020204020204" pitchFamily="34" charset="0"/>
              </a:rPr>
              <a:t>Komplette Dokumentation aller Vorgänge der Studienverwaltung </a:t>
            </a:r>
            <a:br>
              <a:rPr lang="de-DE" dirty="0" smtClean="0">
                <a:latin typeface="Frutiger LT 45 Light" panose="020B0402020204020204" pitchFamily="34" charset="0"/>
              </a:rPr>
            </a:br>
            <a:r>
              <a:rPr lang="de-DE" dirty="0" smtClean="0">
                <a:latin typeface="Frutiger LT 45 Light" panose="020B0402020204020204" pitchFamily="34" charset="0"/>
              </a:rPr>
              <a:t>und Ihres Studienverlaufes </a:t>
            </a:r>
            <a:endParaRPr lang="de-DE" dirty="0">
              <a:latin typeface="Frutiger LT 45 Light" panose="020B0402020204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956274" y="4086777"/>
            <a:ext cx="1584176" cy="10772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907704" y="4032916"/>
            <a:ext cx="432048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50" b="1" dirty="0" smtClean="0">
                <a:latin typeface="Frutiger LT 45 Light" panose="020B0402020204020204" pitchFamily="34" charset="0"/>
              </a:rPr>
              <a:t>M.A. Bildung und Beratung in Sozialer Arbeit und Pädagogik ab </a:t>
            </a:r>
            <a:r>
              <a:rPr lang="de-DE" sz="750" b="1" dirty="0" err="1" smtClean="0">
                <a:latin typeface="Frutiger LT 45 Light" panose="020B0402020204020204" pitchFamily="34" charset="0"/>
              </a:rPr>
              <a:t>SoSe</a:t>
            </a:r>
            <a:r>
              <a:rPr lang="de-DE" sz="750" b="1" dirty="0" smtClean="0">
                <a:latin typeface="Frutiger LT 45 Light" panose="020B0402020204020204" pitchFamily="34" charset="0"/>
              </a:rPr>
              <a:t> 2021</a:t>
            </a:r>
            <a:endParaRPr lang="de-DE" sz="750" b="1" dirty="0">
              <a:latin typeface="Frutiger LT 45 Light" panose="020B04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51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8" r="2771" b="13873"/>
          <a:stretch/>
        </p:blipFill>
        <p:spPr bwMode="auto">
          <a:xfrm>
            <a:off x="14678" y="1052736"/>
            <a:ext cx="9115400" cy="365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1932902" y="3645024"/>
            <a:ext cx="622874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971600" y="5013176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Frutiger LT 45 Light" panose="020B0402020204020204" pitchFamily="34" charset="0"/>
              </a:rPr>
              <a:t>Bereits absolvierte Lehrveranstaltungen und Prüfungsleistungen werden hier mit einem grünen Haken gekennzeichnet. </a:t>
            </a:r>
          </a:p>
          <a:p>
            <a:pPr algn="ctr"/>
            <a:r>
              <a:rPr lang="de-DE" dirty="0" smtClean="0">
                <a:latin typeface="Frutiger LT 45 Light" panose="020B0402020204020204" pitchFamily="34" charset="0"/>
              </a:rPr>
              <a:t>Gleichzeitig sehen Sie hier auch Ihre Noten in den einzelnen Modulen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6948264" y="3681461"/>
            <a:ext cx="62287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139952" y="1258536"/>
            <a:ext cx="453650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Frutiger LT 45 Light" panose="020B0402020204020204" pitchFamily="34" charset="0"/>
              </a:rPr>
              <a:t>(beispielhafte Darstellung </a:t>
            </a:r>
          </a:p>
          <a:p>
            <a:pPr algn="ctr"/>
            <a:r>
              <a:rPr lang="de-DE" dirty="0" smtClean="0">
                <a:latin typeface="Frutiger LT 45 Light" panose="020B0402020204020204" pitchFamily="34" charset="0"/>
              </a:rPr>
              <a:t>aus einem anderen Studiengang)</a:t>
            </a:r>
            <a:endParaRPr lang="de-DE" dirty="0">
              <a:latin typeface="Frutiger LT 45 Light" panose="020B04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43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Open Campus – Testen Sie bitte…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2780928"/>
            <a:ext cx="8229600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800" dirty="0" smtClean="0">
              <a:latin typeface="Frutiger LT 45 Light" panose="020B0402020204020204" pitchFamily="34" charset="0"/>
            </a:endParaRPr>
          </a:p>
          <a:p>
            <a:pPr marL="0" indent="0" algn="ctr">
              <a:buNone/>
            </a:pPr>
            <a:r>
              <a:rPr lang="de-DE" sz="2800" dirty="0" smtClean="0">
                <a:latin typeface="Frutiger LT 45 Light" panose="020B0402020204020204" pitchFamily="34" charset="0"/>
              </a:rPr>
              <a:t>1. Kann ich mich einloggen?</a:t>
            </a:r>
          </a:p>
          <a:p>
            <a:pPr>
              <a:buFontTx/>
              <a:buChar char="-"/>
            </a:pPr>
            <a:endParaRPr lang="de-DE" sz="2800" dirty="0" smtClean="0">
              <a:latin typeface="Frutiger LT 45 Light" panose="020B0402020204020204" pitchFamily="34" charset="0"/>
            </a:endParaRPr>
          </a:p>
          <a:p>
            <a:pPr marL="0" indent="0" algn="ctr">
              <a:buNone/>
            </a:pPr>
            <a:r>
              <a:rPr lang="de-DE" sz="2800" dirty="0" smtClean="0">
                <a:latin typeface="Frutiger LT 45 Light" panose="020B0402020204020204" pitchFamily="34" charset="0"/>
              </a:rPr>
              <a:t>2. Erhalte ich Mails?</a:t>
            </a:r>
          </a:p>
          <a:p>
            <a:pPr marL="0" indent="0">
              <a:buNone/>
            </a:pPr>
            <a:endParaRPr lang="de-DE" sz="2800" dirty="0">
              <a:latin typeface="Frutiger LT 45 Light" panose="020B0402020204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8861"/>
            <a:ext cx="2398509" cy="72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51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Passwort anfordern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1" y="1268760"/>
            <a:ext cx="8891681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17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Bei generellen Fragen zu Open Campus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2780928"/>
            <a:ext cx="8229600" cy="22608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800" dirty="0" smtClean="0">
                <a:latin typeface="Frutiger LT 45 Light" panose="020B0402020204020204" pitchFamily="34" charset="0"/>
                <a:hlinkClick r:id="rId2"/>
              </a:rPr>
              <a:t>campusmanagement@khsb-berlin.de</a:t>
            </a:r>
            <a:endParaRPr lang="de-DE" sz="2800" dirty="0" smtClean="0">
              <a:latin typeface="Frutiger LT 45 Light" panose="020B0402020204020204" pitchFamily="34" charset="0"/>
            </a:endParaRPr>
          </a:p>
          <a:p>
            <a:pPr marL="0" indent="0" algn="ctr">
              <a:buNone/>
            </a:pPr>
            <a:endParaRPr lang="de-DE" sz="2800" dirty="0" smtClean="0">
              <a:latin typeface="Frutiger LT 45 Light" panose="020B0402020204020204" pitchFamily="34" charset="0"/>
            </a:endParaRPr>
          </a:p>
          <a:p>
            <a:pPr marL="0" indent="0" algn="ctr">
              <a:buNone/>
            </a:pPr>
            <a:r>
              <a:rPr lang="de-DE" sz="2800" dirty="0" smtClean="0">
                <a:latin typeface="Frutiger LT 45 Light" panose="020B0402020204020204" pitchFamily="34" charset="0"/>
              </a:rPr>
              <a:t>Frau Isabelle Azrak</a:t>
            </a:r>
            <a:endParaRPr lang="de-DE" sz="2800" dirty="0">
              <a:latin typeface="Frutiger LT 45 Light" panose="020B0402020204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8861"/>
            <a:ext cx="2398509" cy="72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92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Eintragung auf Moodle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28803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de-DE" sz="2800" dirty="0" smtClean="0">
                <a:latin typeface="Frutiger LT 45 Light" panose="020B0402020204020204" pitchFamily="34" charset="0"/>
              </a:rPr>
              <a:t>Bitte tragen Sie sich ebenfalls in all Ihre Lehrveranstaltungen bei Moodle ein. </a:t>
            </a:r>
            <a:br>
              <a:rPr lang="de-DE" sz="2800" dirty="0" smtClean="0">
                <a:latin typeface="Frutiger LT 45 Light" panose="020B0402020204020204" pitchFamily="34" charset="0"/>
              </a:rPr>
            </a:br>
            <a:r>
              <a:rPr lang="de-DE" sz="2800" dirty="0" smtClean="0">
                <a:latin typeface="Frutiger LT 45 Light" panose="020B0402020204020204" pitchFamily="34" charset="0"/>
              </a:rPr>
              <a:t>Das Passwort hierfür haben Sie von der EDV </a:t>
            </a:r>
            <a:br>
              <a:rPr lang="de-DE" sz="2800" dirty="0" smtClean="0">
                <a:latin typeface="Frutiger LT 45 Light" panose="020B0402020204020204" pitchFamily="34" charset="0"/>
              </a:rPr>
            </a:br>
            <a:r>
              <a:rPr lang="de-DE" sz="2800" dirty="0" smtClean="0">
                <a:latin typeface="Frutiger LT 45 Light" panose="020B0402020204020204" pitchFamily="34" charset="0"/>
              </a:rPr>
              <a:t>per E-Mail zugesandt bekommen.</a:t>
            </a:r>
          </a:p>
          <a:p>
            <a:pPr marL="0" indent="0" algn="ctr">
              <a:buNone/>
            </a:pPr>
            <a:endParaRPr lang="de-DE" sz="2800" dirty="0">
              <a:latin typeface="Frutiger LT 45 Light" panose="020B0402020204020204" pitchFamily="34" charset="0"/>
            </a:endParaRPr>
          </a:p>
          <a:p>
            <a:pPr marL="0" indent="0" algn="ctr">
              <a:buNone/>
            </a:pPr>
            <a:r>
              <a:rPr lang="de-DE" sz="2800" dirty="0" smtClean="0">
                <a:latin typeface="Frutiger LT 45 Light" panose="020B0402020204020204" pitchFamily="34" charset="0"/>
              </a:rPr>
              <a:t>Sollte der Zugang zu den Lehrveranstaltungen bei Moodle mit einem Passwort geschützt sein, erhalten Sie dieses von den Lehrenden.</a:t>
            </a:r>
            <a:endParaRPr lang="de-DE" sz="2800" dirty="0">
              <a:latin typeface="Frutiger LT 45 Light" panose="020B0402020204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8861"/>
            <a:ext cx="2398509" cy="72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41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Der Rahmenplan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2800" dirty="0" smtClean="0">
              <a:latin typeface="Frutiger LT 45 Light" panose="020B0402020204020204" pitchFamily="34" charset="0"/>
            </a:endParaRPr>
          </a:p>
          <a:p>
            <a:r>
              <a:rPr lang="de-DE" sz="2800" dirty="0" smtClean="0">
                <a:latin typeface="Frutiger LT 45 Light" panose="020B0402020204020204" pitchFamily="34" charset="0"/>
              </a:rPr>
              <a:t>Übersicht und Verlauf über Ihr Studium</a:t>
            </a:r>
          </a:p>
          <a:p>
            <a:endParaRPr lang="de-DE" sz="2800" dirty="0" smtClean="0">
              <a:latin typeface="Frutiger LT 45 Light" panose="020B0402020204020204" pitchFamily="34" charset="0"/>
            </a:endParaRPr>
          </a:p>
          <a:p>
            <a:r>
              <a:rPr lang="de-DE" sz="2800" dirty="0" smtClean="0">
                <a:latin typeface="Frutiger LT 45 Light" panose="020B0402020204020204" pitchFamily="34" charset="0"/>
              </a:rPr>
              <a:t>wird jedes Semester neu für Sie erstellt</a:t>
            </a:r>
          </a:p>
          <a:p>
            <a:endParaRPr lang="de-DE" sz="2800" dirty="0" smtClean="0">
              <a:latin typeface="Frutiger LT 45 Light" panose="020B0402020204020204" pitchFamily="34" charset="0"/>
            </a:endParaRPr>
          </a:p>
          <a:p>
            <a:r>
              <a:rPr lang="de-DE" sz="2800" dirty="0">
                <a:latin typeface="Frutiger LT 45 Light" panose="020B0402020204020204" pitchFamily="34" charset="0"/>
              </a:rPr>
              <a:t>zu finden im Vorlesungsverzeichnis auf unserer </a:t>
            </a:r>
            <a:r>
              <a:rPr lang="de-DE" sz="2800" dirty="0" smtClean="0">
                <a:latin typeface="Frutiger LT 45 Light" panose="020B0402020204020204" pitchFamily="34" charset="0"/>
              </a:rPr>
              <a:t>Homepage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777" y="106575"/>
            <a:ext cx="2398509" cy="72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70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620688"/>
            <a:ext cx="9144000" cy="536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79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48682"/>
            <a:ext cx="8134672" cy="1728191"/>
          </a:xfrm>
        </p:spPr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86678" y="1988840"/>
            <a:ext cx="6400800" cy="1752600"/>
          </a:xfrm>
        </p:spPr>
        <p:txBody>
          <a:bodyPr>
            <a:normAutofit fontScale="92500"/>
          </a:bodyPr>
          <a:lstStyle/>
          <a:p>
            <a:endParaRPr lang="de-DE" sz="1600" dirty="0"/>
          </a:p>
          <a:p>
            <a:r>
              <a:rPr lang="de-DE" sz="1600" dirty="0"/>
              <a:t> </a:t>
            </a:r>
            <a:r>
              <a:rPr lang="de-DE" sz="3600" b="1" dirty="0" smtClean="0">
                <a:solidFill>
                  <a:srgbClr val="0070C0"/>
                </a:solidFill>
                <a:latin typeface="Frutiger LT 45 Light" panose="020B0402020204020204" pitchFamily="34" charset="0"/>
              </a:rPr>
              <a:t>Wir wünschen Ihnen </a:t>
            </a:r>
          </a:p>
          <a:p>
            <a:r>
              <a:rPr lang="de-DE" sz="3600" b="1" dirty="0" smtClean="0">
                <a:solidFill>
                  <a:srgbClr val="0070C0"/>
                </a:solidFill>
                <a:latin typeface="Frutiger LT 45 Light" panose="020B0402020204020204" pitchFamily="34" charset="0"/>
              </a:rPr>
              <a:t>viel Erfolg bei Ihrem Studium!</a:t>
            </a:r>
            <a:endParaRPr lang="de-DE" sz="3600" b="1" dirty="0">
              <a:solidFill>
                <a:srgbClr val="0070C0"/>
              </a:solidFill>
              <a:latin typeface="Frutiger LT 45 Light" panose="020B0402020204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8861"/>
            <a:ext cx="2398509" cy="72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78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219139"/>
            <a:ext cx="8973908" cy="584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9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068" y="2002984"/>
            <a:ext cx="8563819" cy="259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40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15" y="354551"/>
            <a:ext cx="8962125" cy="578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5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766" y="1798185"/>
            <a:ext cx="8953781" cy="282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85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3300" b="1" dirty="0" smtClean="0">
                <a:latin typeface="Frutiger LT 45 Light" panose="020B0402020204020204" pitchFamily="34" charset="0"/>
              </a:rPr>
              <a:t>Nummerierung der Lehrveranstaltungen</a:t>
            </a:r>
            <a:endParaRPr lang="de-DE" sz="3300" b="1" dirty="0">
              <a:latin typeface="Frutiger LT 45 Light" panose="020B0402020204020204" pitchFamily="34" charset="0"/>
            </a:endParaRP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117095"/>
              </p:ext>
            </p:extLst>
          </p:nvPr>
        </p:nvGraphicFramePr>
        <p:xfrm>
          <a:off x="457200" y="1551073"/>
          <a:ext cx="8229600" cy="4572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16632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de-DE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baseline="0" dirty="0" smtClean="0">
                          <a:solidFill>
                            <a:srgbClr val="FF0000"/>
                          </a:solidFill>
                          <a:latin typeface="Frutiger LT 45 Light" panose="020B0402020204020204" pitchFamily="34" charset="0"/>
                        </a:rPr>
                        <a:t>3</a:t>
                      </a:r>
                      <a:endParaRPr lang="de-DE" sz="2400" b="1" baseline="0" dirty="0">
                        <a:solidFill>
                          <a:srgbClr val="FF0000"/>
                        </a:solidFill>
                        <a:latin typeface="Frutiger LT 45 Light" panose="020B04020202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utiger LT 45 Light" panose="020B0402020204020204" pitchFamily="34" charset="0"/>
                        </a:rPr>
                        <a:t>1</a:t>
                      </a:r>
                      <a:endParaRPr lang="de-DE" sz="24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Frutiger LT 45 Light" panose="020B04020202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baseline="0" dirty="0" smtClean="0">
                          <a:solidFill>
                            <a:srgbClr val="00B050"/>
                          </a:solidFill>
                          <a:latin typeface="Frutiger LT 45 Light" panose="020B0402020204020204" pitchFamily="34" charset="0"/>
                        </a:rPr>
                        <a:t>1</a:t>
                      </a:r>
                      <a:endParaRPr lang="de-DE" sz="2400" b="1" baseline="0" dirty="0">
                        <a:solidFill>
                          <a:srgbClr val="00B050"/>
                        </a:solidFill>
                        <a:latin typeface="Frutiger LT 45 Light" panose="020B04020202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Frutiger LT 45 Light" panose="020B0402020204020204" pitchFamily="34" charset="0"/>
                        </a:rPr>
                        <a:t>9</a:t>
                      </a:r>
                      <a:endParaRPr lang="de-DE" sz="2400" b="1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Frutiger LT 45 Light" panose="020B04020202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baseline="0" dirty="0" smtClean="0">
                          <a:solidFill>
                            <a:schemeClr val="tx1"/>
                          </a:solidFill>
                          <a:latin typeface="Frutiger LT 45 Light" panose="020B0402020204020204" pitchFamily="34" charset="0"/>
                        </a:rPr>
                        <a:t>1</a:t>
                      </a:r>
                      <a:endParaRPr lang="de-DE" sz="2400" b="1" baseline="0" dirty="0">
                        <a:solidFill>
                          <a:schemeClr val="tx1"/>
                        </a:solidFill>
                        <a:latin typeface="Frutiger LT 45 Light" panose="020B0402020204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14" name="Gerade Verbindung 13"/>
          <p:cNvCxnSpPr/>
          <p:nvPr/>
        </p:nvCxnSpPr>
        <p:spPr>
          <a:xfrm>
            <a:off x="3923928" y="198884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3851920" y="1988840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5220072" y="1988840"/>
            <a:ext cx="0" cy="1272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6660232" y="198884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8028384" y="1988840"/>
            <a:ext cx="0" cy="1930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251520" y="238488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 smtClean="0">
                <a:solidFill>
                  <a:srgbClr val="FF0000"/>
                </a:solidFill>
                <a:latin typeface="Frutiger LT 45 Light" panose="020B0402020204020204" pitchFamily="34" charset="0"/>
              </a:rPr>
              <a:t>Modulnummer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2483768" y="278092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70C0"/>
                </a:solidFill>
                <a:latin typeface="Frutiger LT 45 Light" panose="020B0402020204020204" pitchFamily="34" charset="0"/>
              </a:rPr>
              <a:t>Bausteinnummer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4355976" y="335699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latin typeface="Frutiger LT 45 Light" panose="020B0402020204020204" pitchFamily="34" charset="0"/>
              </a:rPr>
              <a:t>Semester</a:t>
            </a:r>
            <a:endParaRPr lang="de-DE" sz="2400" b="1" dirty="0">
              <a:solidFill>
                <a:srgbClr val="00B050"/>
              </a:solidFill>
              <a:latin typeface="Frutiger LT 45 Light" panose="020B0402020204020204" pitchFamily="34" charset="0"/>
            </a:endParaRPr>
          </a:p>
        </p:txBody>
      </p:sp>
      <p:cxnSp>
        <p:nvCxnSpPr>
          <p:cNvPr id="45" name="Gerade Verbindung 44"/>
          <p:cNvCxnSpPr/>
          <p:nvPr/>
        </p:nvCxnSpPr>
        <p:spPr>
          <a:xfrm>
            <a:off x="6588224" y="1988840"/>
            <a:ext cx="0" cy="1598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5436096" y="3919391"/>
            <a:ext cx="2065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  <a:latin typeface="Frutiger LT 45 Light" panose="020B0402020204020204" pitchFamily="34" charset="0"/>
              </a:rPr>
              <a:t>Studiengang</a:t>
            </a:r>
            <a:endParaRPr lang="de-DE" sz="2400" b="1" dirty="0">
              <a:solidFill>
                <a:schemeClr val="accent6">
                  <a:lumMod val="50000"/>
                </a:schemeClr>
              </a:solidFill>
              <a:latin typeface="Frutiger LT 45 Light" panose="020B0402020204020204" pitchFamily="34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7380312" y="430238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>
                <a:latin typeface="Frutiger LT 45 Light" panose="020B0402020204020204" pitchFamily="34" charset="0"/>
              </a:rPr>
              <a:t>Zählnr</a:t>
            </a:r>
            <a:r>
              <a:rPr lang="de-DE" sz="2400" b="1" dirty="0" smtClean="0">
                <a:latin typeface="Frutiger LT 45 Light" panose="020B0402020204020204" pitchFamily="34" charset="0"/>
              </a:rPr>
              <a:t>.</a:t>
            </a:r>
            <a:endParaRPr lang="de-DE" sz="2400" b="1" dirty="0">
              <a:latin typeface="Frutiger LT 45 Light" panose="020B0402020204020204" pitchFamily="34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1236208" y="4884207"/>
            <a:ext cx="6628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Frutiger LT 45 Light" panose="020B0402020204020204" pitchFamily="34" charset="0"/>
              </a:rPr>
              <a:t>B.A. Soziale Arbeit berufsbegleitend	 = 9</a:t>
            </a:r>
          </a:p>
          <a:p>
            <a:r>
              <a:rPr lang="de-DE" sz="2400" b="1" dirty="0" smtClean="0">
                <a:latin typeface="Frutiger LT 45 Light" panose="020B0402020204020204" pitchFamily="34" charset="0"/>
              </a:rPr>
              <a:t>B.A. Soziale Arbeit dual			 = 4</a:t>
            </a:r>
          </a:p>
          <a:p>
            <a:r>
              <a:rPr lang="de-DE" sz="2400" b="1" dirty="0" smtClean="0">
                <a:latin typeface="Frutiger LT 45 Light" panose="020B0402020204020204" pitchFamily="34" charset="0"/>
              </a:rPr>
              <a:t>M.A. Bildung und Beratung		 = </a:t>
            </a:r>
            <a:r>
              <a:rPr lang="de-DE" sz="2400" b="1" dirty="0">
                <a:latin typeface="Frutiger LT 45 Light" panose="020B0402020204020204" pitchFamily="34" charset="0"/>
              </a:rPr>
              <a:t>5</a:t>
            </a:r>
            <a:endParaRPr lang="de-DE" sz="2400" b="1" dirty="0" smtClean="0">
              <a:latin typeface="Frutiger LT 45 Light" panose="020B0402020204020204" pitchFamily="34" charset="0"/>
            </a:endParaRPr>
          </a:p>
          <a:p>
            <a:r>
              <a:rPr lang="de-DE" sz="2400" b="1" dirty="0" smtClean="0">
                <a:latin typeface="Frutiger LT 45 Light" panose="020B0402020204020204" pitchFamily="34" charset="0"/>
              </a:rPr>
              <a:t>M.A. Präventive Soziale Arbeit		 = </a:t>
            </a:r>
            <a:r>
              <a:rPr lang="de-DE" sz="2400" b="1" dirty="0">
                <a:latin typeface="Frutiger LT 45 Light" panose="020B0402020204020204" pitchFamily="34" charset="0"/>
              </a:rPr>
              <a:t>3</a:t>
            </a:r>
            <a:endParaRPr lang="de-DE" sz="2400" b="1" dirty="0" smtClean="0">
              <a:latin typeface="Frutiger LT 45 Light" panose="020B0402020204020204" pitchFamily="34" charset="0"/>
            </a:endParaRPr>
          </a:p>
        </p:txBody>
      </p:sp>
      <p:cxnSp>
        <p:nvCxnSpPr>
          <p:cNvPr id="55" name="Gerade Verbindung 54"/>
          <p:cNvCxnSpPr/>
          <p:nvPr/>
        </p:nvCxnSpPr>
        <p:spPr>
          <a:xfrm flipH="1">
            <a:off x="1979712" y="1988840"/>
            <a:ext cx="504056" cy="396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>
            <a:endCxn id="35" idx="0"/>
          </p:cNvCxnSpPr>
          <p:nvPr/>
        </p:nvCxnSpPr>
        <p:spPr>
          <a:xfrm>
            <a:off x="1115616" y="1988840"/>
            <a:ext cx="324036" cy="396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86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Kurzübersichten über alle Lehrveranstaltungen für den</a:t>
            </a:r>
            <a:br>
              <a:rPr lang="de-DE" sz="3200" b="1" dirty="0" smtClean="0">
                <a:latin typeface="Frutiger LT 45 Light" panose="020B0402020204020204" pitchFamily="34" charset="0"/>
              </a:rPr>
            </a:br>
            <a:r>
              <a:rPr lang="de-DE" sz="3200" b="1" dirty="0" smtClean="0">
                <a:latin typeface="Frutiger LT 45 Light" panose="020B0402020204020204" pitchFamily="34" charset="0"/>
              </a:rPr>
              <a:t>M.A. Präventive Soziale Arbeit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2492896"/>
            <a:ext cx="8496944" cy="4032448"/>
          </a:xfrm>
        </p:spPr>
        <p:txBody>
          <a:bodyPr>
            <a:normAutofit/>
          </a:bodyPr>
          <a:lstStyle/>
          <a:p>
            <a:r>
              <a:rPr lang="de-DE" sz="2800" dirty="0" smtClean="0">
                <a:latin typeface="Frutiger LT 45 Light" panose="020B0402020204020204" pitchFamily="34" charset="0"/>
              </a:rPr>
              <a:t>Kurzform des kommentierten Vorlesungsverzeichnis</a:t>
            </a:r>
          </a:p>
          <a:p>
            <a:r>
              <a:rPr lang="de-DE" sz="2800" dirty="0" smtClean="0">
                <a:latin typeface="Frutiger LT 45 Light" panose="020B0402020204020204" pitchFamily="34" charset="0"/>
              </a:rPr>
              <a:t>LV-Nummern dienen als Orientierung</a:t>
            </a:r>
          </a:p>
          <a:p>
            <a:r>
              <a:rPr lang="de-DE" sz="2800" dirty="0" smtClean="0">
                <a:latin typeface="Frutiger LT 45 Light" panose="020B0402020204020204" pitchFamily="34" charset="0"/>
              </a:rPr>
              <a:t>Unterscheidung von wöchentlichen, 14-tägigen und Block-Lehrveranstaltungen</a:t>
            </a:r>
          </a:p>
          <a:p>
            <a:r>
              <a:rPr lang="de-DE" sz="2800" dirty="0" smtClean="0">
                <a:latin typeface="Frutiger LT 45 Light" panose="020B0402020204020204" pitchFamily="34" charset="0"/>
              </a:rPr>
              <a:t>zu finden im Vorlesungsverzeichnis auf unserer Homepage</a:t>
            </a:r>
            <a:endParaRPr lang="de-DE" sz="2800" dirty="0">
              <a:latin typeface="Frutiger LT 45 Light" panose="020B0402020204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8861"/>
            <a:ext cx="2398509" cy="72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76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471</Words>
  <Application>Microsoft Office PowerPoint</Application>
  <PresentationFormat>Bildschirmpräsentation (4:3)</PresentationFormat>
  <Paragraphs>105</Paragraphs>
  <Slides>31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Larissa</vt:lpstr>
      <vt:lpstr>PowerPoint-Präsentation</vt:lpstr>
      <vt:lpstr>Der schnellste Weg zum Vorlesungsverzeichnis</vt:lpstr>
      <vt:lpstr>Der Rahmenplan</vt:lpstr>
      <vt:lpstr>PowerPoint-Präsentation</vt:lpstr>
      <vt:lpstr>PowerPoint-Präsentation</vt:lpstr>
      <vt:lpstr>PowerPoint-Präsentation</vt:lpstr>
      <vt:lpstr>PowerPoint-Präsentation</vt:lpstr>
      <vt:lpstr>Nummerierung der Lehrveranstaltungen</vt:lpstr>
      <vt:lpstr>Kurzübersichten über alle Lehrveranstaltungen für den M.A. Präventive Soziale Arbeit</vt:lpstr>
      <vt:lpstr>PowerPoint-Präsentation</vt:lpstr>
      <vt:lpstr>PowerPoint-Präsentation</vt:lpstr>
      <vt:lpstr>Präsenzübersichten für den Studiengang M.A. Bildung und Beratung</vt:lpstr>
      <vt:lpstr>PowerPoint-Präsentation</vt:lpstr>
      <vt:lpstr>PowerPoint-Präsentation</vt:lpstr>
      <vt:lpstr>PowerPoint-Präsentation</vt:lpstr>
      <vt:lpstr>Das Open Campus-Menü</vt:lpstr>
      <vt:lpstr>Das Schwarze Brett</vt:lpstr>
      <vt:lpstr>Moodle und Webex</vt:lpstr>
      <vt:lpstr>Die Praxisstellen-Datenbank</vt:lpstr>
      <vt:lpstr>Bibliotheksarbeitsplatz Carrel buchen</vt:lpstr>
      <vt:lpstr>Lehrveranstaltungen (Kurse) buchen</vt:lpstr>
      <vt:lpstr>Meine Lehrveranstaltungen (Kurse)</vt:lpstr>
      <vt:lpstr>Mein Stundenplan</vt:lpstr>
      <vt:lpstr>Mein Fortschritt</vt:lpstr>
      <vt:lpstr>PowerPoint-Präsentation</vt:lpstr>
      <vt:lpstr>Open Campus – Testen Sie bitte…</vt:lpstr>
      <vt:lpstr>Passwort anfordern</vt:lpstr>
      <vt:lpstr>Bei generellen Fragen zu Open Campus</vt:lpstr>
      <vt:lpstr>Eintragung auf Moodle</vt:lpstr>
      <vt:lpstr>PowerPoint-Präsentation</vt:lpstr>
      <vt:lpstr> </vt:lpstr>
    </vt:vector>
  </TitlesOfParts>
  <Company>KHSB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marietta.wissmann</dc:creator>
  <cp:lastModifiedBy>Maren.Wersig</cp:lastModifiedBy>
  <cp:revision>114</cp:revision>
  <cp:lastPrinted>2020-10-22T10:22:46Z</cp:lastPrinted>
  <dcterms:created xsi:type="dcterms:W3CDTF">2016-09-27T08:47:49Z</dcterms:created>
  <dcterms:modified xsi:type="dcterms:W3CDTF">2023-04-12T07:04:03Z</dcterms:modified>
</cp:coreProperties>
</file>